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29" r:id="rId2"/>
    <p:sldId id="631" r:id="rId3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2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6731-FD80-4695-B7A3-A9BA4E87E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A41E0-73F6-4F7A-A21F-A4EAF9724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DF3F3-87CB-4D2D-B0A2-393E32DF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C02A1-F030-4E71-B936-95024FB0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7D91C-83B0-4DCD-B6A9-56F9571BA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4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712B-BE6B-48E8-8808-3A3EE036E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6881B-898D-4062-A850-40981560C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7C433-E018-42F0-93BC-CEA54CDD8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24975-75BC-4379-8FAB-F3213272F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DA561-A07F-4551-AF86-2DAC2B464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7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F863F1-178F-4222-B31E-B370B4A10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477AE9-E182-464F-98C0-8BBCA4526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A2769-EB81-4879-A3A8-A98775994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4A8CC-9E40-49EA-95A2-ADF27FB79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24989-C8C1-42FF-A565-7C395037F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7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99834-0760-4ABB-98AC-17BBCF50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99BD1-D194-419D-A1AF-450E9B88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C3780-C0F2-4344-9321-9909861C2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70101-7CCA-4FF0-BFE7-8EAC8B8E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3B483-4FF7-4D4C-957A-35AC9E029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9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A139-DA41-4FA5-9720-85C89A214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B170F-9DA9-4C8E-8587-569E74483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1DD42-272C-4C5E-BA5E-E73644319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C2D5F-6CB6-4CF5-9811-8919AAFD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F57F0-A819-4FD0-91D6-14BA954F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533C6-39B0-4D96-A89E-5AD4C752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87AB9-715F-420F-AF32-789A38113B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1A33D-BD59-437D-AE1C-96ECFC2D8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5CEE9-4298-461C-B1FF-6AE448856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17F6C9-4434-4572-842E-222392E5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6EC09-3B53-42B3-8BD6-7C0F95BD7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28F6-A487-4D83-81A2-392AC9A0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720926-A68F-4B2A-B7F6-4A84F2D14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C5A89-1A3E-4F25-AE74-FB9C9EE34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64704-552B-46F3-8989-9D789FA02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6E6BB0-351F-45BF-9B6A-3CAFEE1D8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BB517-C0BA-4107-8D43-179B2BC8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14E93E-D100-430E-82EB-2F55318E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7D895-BBD0-4481-B263-E8B9450CE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7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A7F59-ACD1-4F36-9ACA-D9F0C9020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795AEC-2B57-4D95-890D-B5712CF48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13A4E-C42D-489C-ABFC-045D567A5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BF92A-6816-4A58-A275-CFBD70D0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8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6715CA-FFC0-40B9-8310-077984959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EBB94-E9F9-4BB1-A5B1-DDCB9439A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9472D0-D973-4E04-BC54-F0F866CA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8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DE793-A495-4328-BCB9-D96AFE876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2A19E-83F6-418C-81D5-2E733825B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16F0EB-466A-40FC-896C-47E8814C5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C99EE4-D18C-48F0-A590-C59F5D848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20D71-449C-44F3-AD3E-0E775C4C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441CA-0055-49B6-B1AC-750B9214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CF97E-2E7B-4587-A9A4-54AA07DD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52E79A-CCB4-41D4-B983-F0D4734F81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75A24-EA43-4548-80B3-1ED445779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CDFFF-A631-4C3E-90F4-24D4D297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8E8D5-CA3F-4176-91B6-6F72FDCD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0352F-C2F2-4789-9DF1-DFA59FA0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0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3B3ED1-0968-4DC6-962A-3839E024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6D11C-A426-4B3B-A6DA-657C3907F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7EB6C-1DD0-4548-BDBB-9178D162E9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B6124-D4DA-4834-BF8D-43EC33D59861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6BC7-DAA7-45DF-BD04-23267CD08C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3E307-4837-4642-A1FB-FF5939271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C4E2F-073C-4E4A-916C-9CCDA2638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4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2055522" y="2514600"/>
            <a:ext cx="6840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99200" y="17526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/>
              <a:t>Pre-Candidacy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99200" y="40386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/>
              <a:t>Candidacy</a:t>
            </a:r>
          </a:p>
        </p:txBody>
      </p:sp>
      <p:sp>
        <p:nvSpPr>
          <p:cNvPr id="10" name="TextBox 9"/>
          <p:cNvSpPr txBox="1"/>
          <p:nvPr/>
        </p:nvSpPr>
        <p:spPr>
          <a:xfrm rot="2675885">
            <a:off x="1753527" y="3092062"/>
            <a:ext cx="1765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Student Self-rating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(pre-program) </a:t>
            </a:r>
          </a:p>
        </p:txBody>
      </p:sp>
      <p:sp>
        <p:nvSpPr>
          <p:cNvPr id="12" name="TextBox 11"/>
          <p:cNvSpPr txBox="1"/>
          <p:nvPr/>
        </p:nvSpPr>
        <p:spPr>
          <a:xfrm rot="2675885">
            <a:off x="8186776" y="3299443"/>
            <a:ext cx="19715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 dirty="0">
              <a:solidFill>
                <a:srgbClr val="00B05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710899" y="251725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61985" y="251990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999200" y="251460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7185422" y="252255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2148320" y="4725988"/>
            <a:ext cx="6767081" cy="1284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2675885">
            <a:off x="7695535" y="5495238"/>
            <a:ext cx="2023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7030A0"/>
                </a:solidFill>
              </a:rPr>
              <a:t>Preceptor Assessment</a:t>
            </a:r>
          </a:p>
        </p:txBody>
      </p:sp>
      <p:sp>
        <p:nvSpPr>
          <p:cNvPr id="35" name="TextBox 34"/>
          <p:cNvSpPr txBox="1"/>
          <p:nvPr/>
        </p:nvSpPr>
        <p:spPr>
          <a:xfrm rot="2675885">
            <a:off x="6161789" y="5467794"/>
            <a:ext cx="2079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Student</a:t>
            </a: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00B050"/>
                </a:solidFill>
              </a:rPr>
              <a:t>self-rating (post-program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3429000" y="4738832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876269" y="4738832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2072119" y="4738832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6400269" y="4738832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7939519" y="4738832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 rot="2675885">
            <a:off x="8412783" y="5312364"/>
            <a:ext cx="1971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Post-Program Assessment</a:t>
            </a:r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1752600" y="914400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2800" kern="0" dirty="0">
                <a:solidFill>
                  <a:srgbClr val="007DC3"/>
                </a:solidFill>
                <a:latin typeface="+mj-lt"/>
                <a:ea typeface="+mj-ea"/>
                <a:cs typeface="+mj-cs"/>
              </a:rPr>
              <a:t>Governors State MHA Competency Assessment Timeline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35BF780-B183-4764-9117-72DFED6E5DFC}"/>
              </a:ext>
            </a:extLst>
          </p:cNvPr>
          <p:cNvSpPr txBox="1"/>
          <p:nvPr/>
        </p:nvSpPr>
        <p:spPr>
          <a:xfrm rot="2675885">
            <a:off x="6910169" y="5390953"/>
            <a:ext cx="2079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C000"/>
                </a:solidFill>
              </a:rPr>
              <a:t>Field Experience Project Assessment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077B72-866A-4A2D-8F10-491CB564A2FB}"/>
              </a:ext>
            </a:extLst>
          </p:cNvPr>
          <p:cNvSpPr txBox="1"/>
          <p:nvPr/>
        </p:nvSpPr>
        <p:spPr>
          <a:xfrm rot="2675885">
            <a:off x="1383039" y="5363232"/>
            <a:ext cx="1971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Competency candidacy (Mid-program)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7EC2815-7921-4AD2-83DB-601E4DAD5BEA}"/>
              </a:ext>
            </a:extLst>
          </p:cNvPr>
          <p:cNvCxnSpPr/>
          <p:nvPr/>
        </p:nvCxnSpPr>
        <p:spPr>
          <a:xfrm rot="5400000">
            <a:off x="4155160" y="2524125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D6158F2-9D3F-4BF9-8C3D-E03FAF802C29}"/>
              </a:ext>
            </a:extLst>
          </p:cNvPr>
          <p:cNvCxnSpPr/>
          <p:nvPr/>
        </p:nvCxnSpPr>
        <p:spPr>
          <a:xfrm rot="5400000">
            <a:off x="7939519" y="251990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05AA90A6-802B-466C-868F-22FEEE62DD69}"/>
              </a:ext>
            </a:extLst>
          </p:cNvPr>
          <p:cNvSpPr txBox="1"/>
          <p:nvPr/>
        </p:nvSpPr>
        <p:spPr>
          <a:xfrm rot="2675885">
            <a:off x="7725074" y="3153627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D26BC40-C5E0-4457-A516-782D7A280AF5}"/>
              </a:ext>
            </a:extLst>
          </p:cNvPr>
          <p:cNvSpPr txBox="1"/>
          <p:nvPr/>
        </p:nvSpPr>
        <p:spPr>
          <a:xfrm rot="2675885">
            <a:off x="6160721" y="3106987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0C6C18D-10BC-4552-85F3-0CB3634601D8}"/>
              </a:ext>
            </a:extLst>
          </p:cNvPr>
          <p:cNvCxnSpPr/>
          <p:nvPr/>
        </p:nvCxnSpPr>
        <p:spPr>
          <a:xfrm rot="5400000">
            <a:off x="6400269" y="2524125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AB93832-6CA9-4704-A593-FD88A3093352}"/>
              </a:ext>
            </a:extLst>
          </p:cNvPr>
          <p:cNvCxnSpPr/>
          <p:nvPr/>
        </p:nvCxnSpPr>
        <p:spPr>
          <a:xfrm rot="5400000">
            <a:off x="4884132" y="252255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1BF46AA2-F5DE-48B1-BC8C-DF06C41908A6}"/>
              </a:ext>
            </a:extLst>
          </p:cNvPr>
          <p:cNvSpPr txBox="1"/>
          <p:nvPr/>
        </p:nvSpPr>
        <p:spPr>
          <a:xfrm rot="2675885">
            <a:off x="3267835" y="3140947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1B85D1F-8C4D-49F8-8157-7A099EFC6114}"/>
              </a:ext>
            </a:extLst>
          </p:cNvPr>
          <p:cNvCxnSpPr/>
          <p:nvPr/>
        </p:nvCxnSpPr>
        <p:spPr>
          <a:xfrm rot="5400000">
            <a:off x="3484019" y="2519900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2999E303-1045-4EBC-BAF7-88BEA8454321}"/>
              </a:ext>
            </a:extLst>
          </p:cNvPr>
          <p:cNvSpPr txBox="1"/>
          <p:nvPr/>
        </p:nvSpPr>
        <p:spPr>
          <a:xfrm rot="2675885">
            <a:off x="4596367" y="3147577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9AD2C32-2ADD-410C-BA1A-26E8F1888BEB}"/>
              </a:ext>
            </a:extLst>
          </p:cNvPr>
          <p:cNvCxnSpPr/>
          <p:nvPr/>
        </p:nvCxnSpPr>
        <p:spPr>
          <a:xfrm rot="5400000">
            <a:off x="2710899" y="4739527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57329DF4-589F-4765-AC44-2F073A714D90}"/>
              </a:ext>
            </a:extLst>
          </p:cNvPr>
          <p:cNvCxnSpPr/>
          <p:nvPr/>
        </p:nvCxnSpPr>
        <p:spPr>
          <a:xfrm rot="5400000">
            <a:off x="5615602" y="4736464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81ED1B0-ACE3-4553-80FC-6EE2CFCE0AE1}"/>
              </a:ext>
            </a:extLst>
          </p:cNvPr>
          <p:cNvCxnSpPr/>
          <p:nvPr/>
        </p:nvCxnSpPr>
        <p:spPr>
          <a:xfrm rot="5400000">
            <a:off x="7185422" y="4731574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64BA3C27-4A95-4546-965A-437093EAB1E3}"/>
              </a:ext>
            </a:extLst>
          </p:cNvPr>
          <p:cNvSpPr txBox="1"/>
          <p:nvPr/>
        </p:nvSpPr>
        <p:spPr>
          <a:xfrm rot="2675885">
            <a:off x="2339162" y="5535985"/>
            <a:ext cx="2446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9BFFBB8-3503-4E7E-80C9-26EE3DE36DA7}"/>
              </a:ext>
            </a:extLst>
          </p:cNvPr>
          <p:cNvSpPr txBox="1"/>
          <p:nvPr/>
        </p:nvSpPr>
        <p:spPr>
          <a:xfrm rot="2675885">
            <a:off x="4394921" y="5439373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BF83830-7192-4F64-BEC7-9CFDDB4B9103}"/>
              </a:ext>
            </a:extLst>
          </p:cNvPr>
          <p:cNvSpPr txBox="1"/>
          <p:nvPr/>
        </p:nvSpPr>
        <p:spPr>
          <a:xfrm rot="2675885">
            <a:off x="5403148" y="5454600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339EC23-7FF6-484E-AEAE-16A2AB6A4B96}"/>
              </a:ext>
            </a:extLst>
          </p:cNvPr>
          <p:cNvCxnSpPr/>
          <p:nvPr/>
        </p:nvCxnSpPr>
        <p:spPr>
          <a:xfrm rot="5400000">
            <a:off x="4155160" y="4739068"/>
            <a:ext cx="152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3F2D3D39-6780-4B79-AD02-350E55C9F13C}"/>
              </a:ext>
            </a:extLst>
          </p:cNvPr>
          <p:cNvSpPr txBox="1"/>
          <p:nvPr/>
        </p:nvSpPr>
        <p:spPr>
          <a:xfrm rot="2675885">
            <a:off x="3313830" y="5440073"/>
            <a:ext cx="1886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Faculty assessment </a:t>
            </a:r>
          </a:p>
          <a:p>
            <a:r>
              <a:rPr lang="en-US" sz="1200" b="1" dirty="0">
                <a:solidFill>
                  <a:srgbClr val="00B050"/>
                </a:solidFill>
              </a:rPr>
              <a:t>Course to Competency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48DC10E-2E4D-45B9-A068-D6509D3F25EA}"/>
              </a:ext>
            </a:extLst>
          </p:cNvPr>
          <p:cNvSpPr txBox="1"/>
          <p:nvPr/>
        </p:nvSpPr>
        <p:spPr>
          <a:xfrm>
            <a:off x="4352543" y="2147627"/>
            <a:ext cx="2194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7000 Level Courses (9)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09797C0-BB6F-4D89-9E8C-06A3A319AE44}"/>
              </a:ext>
            </a:extLst>
          </p:cNvPr>
          <p:cNvSpPr txBox="1"/>
          <p:nvPr/>
        </p:nvSpPr>
        <p:spPr>
          <a:xfrm>
            <a:off x="4675632" y="4351737"/>
            <a:ext cx="1781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8000 Level Courses (9)</a:t>
            </a:r>
          </a:p>
        </p:txBody>
      </p:sp>
    </p:spTree>
    <p:extLst>
      <p:ext uri="{BB962C8B-B14F-4D97-AF65-F5344CB8AC3E}">
        <p14:creationId xmlns:p14="http://schemas.microsoft.com/office/powerpoint/2010/main" val="13769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52600" y="1905000"/>
            <a:ext cx="37338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/>
              <a:t>Assessment</a:t>
            </a:r>
          </a:p>
          <a:p>
            <a:r>
              <a:rPr lang="en-US" sz="2000" dirty="0">
                <a:solidFill>
                  <a:srgbClr val="00B050"/>
                </a:solidFill>
              </a:rPr>
              <a:t>Self-ratings</a:t>
            </a:r>
          </a:p>
          <a:p>
            <a:r>
              <a:rPr lang="en-US" sz="2000" dirty="0">
                <a:solidFill>
                  <a:srgbClr val="00B050"/>
                </a:solidFill>
              </a:rPr>
              <a:t>Course to Competency</a:t>
            </a:r>
          </a:p>
          <a:p>
            <a:r>
              <a:rPr lang="en-US" sz="2000" dirty="0">
                <a:solidFill>
                  <a:srgbClr val="FF0000"/>
                </a:solidFill>
              </a:rPr>
              <a:t>Candidacy</a:t>
            </a:r>
          </a:p>
          <a:p>
            <a:r>
              <a:rPr lang="en-US" sz="2000" dirty="0">
                <a:solidFill>
                  <a:srgbClr val="7030A0"/>
                </a:solidFill>
              </a:rPr>
              <a:t>Preceptor Assessment</a:t>
            </a:r>
          </a:p>
          <a:p>
            <a:r>
              <a:rPr lang="en-US" sz="2000" dirty="0">
                <a:solidFill>
                  <a:srgbClr val="FFC000"/>
                </a:solidFill>
              </a:rPr>
              <a:t>Field Experience Project Assessment</a:t>
            </a:r>
          </a:p>
          <a:p>
            <a:r>
              <a:rPr lang="en-US" sz="2000" dirty="0">
                <a:solidFill>
                  <a:srgbClr val="FF0000"/>
                </a:solidFill>
              </a:rPr>
              <a:t>Post-program assessment</a:t>
            </a:r>
          </a:p>
          <a:p>
            <a:endParaRPr lang="en-US" sz="2000" dirty="0">
              <a:solidFill>
                <a:srgbClr val="7030A0"/>
              </a:solidFill>
            </a:endParaRPr>
          </a:p>
          <a:p>
            <a:endParaRPr lang="en-US" sz="2000" dirty="0">
              <a:solidFill>
                <a:srgbClr val="00B050"/>
              </a:solidFill>
            </a:endParaRPr>
          </a:p>
          <a:p>
            <a:endParaRPr lang="en-US" sz="2000" dirty="0"/>
          </a:p>
          <a:p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054138" y="1905000"/>
            <a:ext cx="3175462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/>
              <a:t>Who Assesses?</a:t>
            </a:r>
          </a:p>
          <a:p>
            <a:r>
              <a:rPr lang="en-US" sz="2000" dirty="0">
                <a:solidFill>
                  <a:srgbClr val="00B050"/>
                </a:solidFill>
              </a:rPr>
              <a:t>Student</a:t>
            </a:r>
          </a:p>
          <a:p>
            <a:r>
              <a:rPr lang="en-US" sz="2000" dirty="0">
                <a:solidFill>
                  <a:srgbClr val="00B050"/>
                </a:solidFill>
              </a:rPr>
              <a:t>Faculty/Instructor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Student and Program</a:t>
            </a:r>
          </a:p>
          <a:p>
            <a:r>
              <a:rPr lang="en-US" sz="2000" dirty="0">
                <a:solidFill>
                  <a:srgbClr val="7030A0"/>
                </a:solidFill>
              </a:rPr>
              <a:t>Preceptor</a:t>
            </a:r>
          </a:p>
          <a:p>
            <a:r>
              <a:rPr lang="en-US" sz="2000" dirty="0">
                <a:solidFill>
                  <a:srgbClr val="FFC000"/>
                </a:solidFill>
              </a:rPr>
              <a:t>Faculty/Alum, Advisory Board member/Industry </a:t>
            </a:r>
          </a:p>
          <a:p>
            <a:r>
              <a:rPr lang="en-US" sz="2000" dirty="0">
                <a:solidFill>
                  <a:srgbClr val="FF0000"/>
                </a:solidFill>
              </a:rPr>
              <a:t>Student and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fld id="{4EFC28AE-DBF4-4719-BC23-87C5CF150C8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981200" y="6096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007DC3"/>
                </a:solidFill>
                <a:latin typeface="Century Gothic" pitchFamily="34" charset="0"/>
              </a:defRPr>
            </a:lvl9pPr>
          </a:lstStyle>
          <a:p>
            <a:r>
              <a:rPr lang="en-US" sz="3200" kern="0" dirty="0"/>
              <a:t>Competency Assessment Timeline Key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7924800" y="1905000"/>
            <a:ext cx="2514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50000"/>
              </a:spcBef>
              <a:spcAft>
                <a:spcPct val="10000"/>
              </a:spcAft>
              <a:buClr>
                <a:srgbClr val="007DC3"/>
              </a:buClr>
              <a:buSzPct val="75000"/>
              <a:buFont typeface="Wingdings" pitchFamily="2" charset="2"/>
              <a:buChar char="n"/>
              <a:defRPr sz="2800">
                <a:solidFill>
                  <a:srgbClr val="3C4B5A"/>
                </a:solidFill>
                <a:latin typeface="+mn-lt"/>
                <a:ea typeface="+mn-ea"/>
                <a:cs typeface="+mn-cs"/>
              </a:defRPr>
            </a:lvl1pPr>
            <a:lvl2pPr marL="9144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07DC3"/>
              </a:buClr>
              <a:buSzPct val="75000"/>
              <a:buFont typeface="Wingdings" pitchFamily="2" charset="2"/>
              <a:buChar char="q"/>
              <a:defRPr sz="2400">
                <a:solidFill>
                  <a:srgbClr val="3C4B5A"/>
                </a:solidFill>
                <a:latin typeface="+mn-lt"/>
              </a:defRPr>
            </a:lvl2pPr>
            <a:lvl3pPr marL="12573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07DC3"/>
              </a:buClr>
              <a:buSzPct val="75000"/>
              <a:buFont typeface="Wingdings" pitchFamily="2" charset="2"/>
              <a:buChar char="q"/>
              <a:defRPr sz="2000">
                <a:solidFill>
                  <a:srgbClr val="3C4B5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SzPct val="70000"/>
              <a:buFont typeface="Wingdings" pitchFamily="2" charset="2"/>
              <a:buChar char="¨"/>
              <a:defRPr sz="1800">
                <a:solidFill>
                  <a:srgbClr val="3C4B5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Font typeface="Wingdings" pitchFamily="2" charset="2"/>
              <a:buChar char="§"/>
              <a:defRPr sz="1800">
                <a:solidFill>
                  <a:srgbClr val="3C4B5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Font typeface="Wingdings" pitchFamily="2" charset="2"/>
              <a:buChar char="§"/>
              <a:defRPr sz="1800">
                <a:solidFill>
                  <a:srgbClr val="3C4B5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Font typeface="Wingdings" pitchFamily="2" charset="2"/>
              <a:buChar char="§"/>
              <a:defRPr sz="1800">
                <a:solidFill>
                  <a:srgbClr val="3C4B5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Font typeface="Wingdings" pitchFamily="2" charset="2"/>
              <a:buChar char="§"/>
              <a:defRPr sz="1800">
                <a:solidFill>
                  <a:srgbClr val="3C4B5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Font typeface="Wingdings" pitchFamily="2" charset="2"/>
              <a:buChar char="§"/>
              <a:defRPr sz="1800">
                <a:solidFill>
                  <a:srgbClr val="3C4B5A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1000"/>
              </a:spcBef>
              <a:buSzPct val="100000"/>
              <a:buNone/>
            </a:pPr>
            <a:r>
              <a:rPr lang="en-US" sz="2000" u="sng" kern="0" dirty="0">
                <a:solidFill>
                  <a:schemeClr val="tx1"/>
                </a:solidFill>
              </a:rPr>
              <a:t>Type?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Quant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Quant &amp; Qual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Quant &amp; Qual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Quant &amp; </a:t>
            </a:r>
            <a:r>
              <a:rPr lang="en-US" sz="2000" kern="0" dirty="0" err="1">
                <a:solidFill>
                  <a:schemeClr val="tx1"/>
                </a:solidFill>
              </a:rPr>
              <a:t>Qual</a:t>
            </a:r>
            <a:endParaRPr lang="en-US" sz="2000" kern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Quant &amp; Qual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Quant &amp; Qual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lang="en-US" sz="20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427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142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Dr. Forest S.</dc:creator>
  <cp:lastModifiedBy>Lu, Ning</cp:lastModifiedBy>
  <cp:revision>28</cp:revision>
  <cp:lastPrinted>2019-04-08T21:25:28Z</cp:lastPrinted>
  <dcterms:created xsi:type="dcterms:W3CDTF">2018-09-13T03:02:15Z</dcterms:created>
  <dcterms:modified xsi:type="dcterms:W3CDTF">2022-12-08T15:59:50Z</dcterms:modified>
</cp:coreProperties>
</file>